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Bold" panose="00000800000000000000" charset="0"/>
      <p:regular r:id="rId26"/>
    </p:embeddedFont>
    <p:embeddedFont>
      <p:font typeface="Montserrat Semi-Bold" panose="020B0604020202020204" charset="0"/>
      <p:regular r:id="rId27"/>
    </p:embeddedFont>
    <p:embeddedFont>
      <p:font typeface="Poppins" panose="00000500000000000000" pitchFamily="2" charset="0"/>
      <p:regular r:id="rId28"/>
      <p:bold r:id="rId29"/>
      <p:italic r:id="rId30"/>
      <p:boldItalic r:id="rId31"/>
    </p:embeddedFont>
    <p:embeddedFont>
      <p:font typeface="Poppins Medium" panose="00000600000000000000" pitchFamily="2"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sv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svg"/><Relationship Id="rId7"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svg"/><Relationship Id="rId5" Type="http://schemas.openxmlformats.org/officeDocument/2006/relationships/image" Target="../media/image21.svg"/><Relationship Id="rId10"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AutoShape 2"/>
          <p:cNvSpPr/>
          <p:nvPr/>
        </p:nvSpPr>
        <p:spPr>
          <a:xfrm>
            <a:off x="1708628" y="7200900"/>
            <a:ext cx="3981014" cy="0"/>
          </a:xfrm>
          <a:prstGeom prst="line">
            <a:avLst/>
          </a:prstGeom>
          <a:ln w="657225" cap="rnd">
            <a:solidFill>
              <a:srgbClr val="FFFFFF"/>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31613" y="7109349"/>
            <a:ext cx="122046" cy="20090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80331" y="6947947"/>
            <a:ext cx="598519" cy="523704"/>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4520" y="898877"/>
            <a:ext cx="363545" cy="850849"/>
          </a:xfrm>
          <a:prstGeom prst="rect">
            <a:avLst/>
          </a:prstGeom>
        </p:spPr>
      </p:pic>
      <p:pic>
        <p:nvPicPr>
          <p:cNvPr id="6" name="Picture 6"/>
          <p:cNvPicPr>
            <a:picLocks noChangeAspect="1"/>
          </p:cNvPicPr>
          <p:nvPr/>
        </p:nvPicPr>
        <p:blipFill>
          <a:blip r:embed="rId8"/>
          <a:srcRect l="5773" t="8963" r="5773" b="6582"/>
          <a:stretch>
            <a:fillRect/>
          </a:stretch>
        </p:blipFill>
        <p:spPr>
          <a:xfrm>
            <a:off x="11150120" y="0"/>
            <a:ext cx="7137880" cy="10287000"/>
          </a:xfrm>
          <a:prstGeom prst="rect">
            <a:avLst/>
          </a:prstGeom>
        </p:spPr>
      </p:pic>
      <p:sp>
        <p:nvSpPr>
          <p:cNvPr id="7" name="TextBox 7"/>
          <p:cNvSpPr txBox="1"/>
          <p:nvPr/>
        </p:nvSpPr>
        <p:spPr>
          <a:xfrm>
            <a:off x="1708628" y="2580239"/>
            <a:ext cx="7435372" cy="1662435"/>
          </a:xfrm>
          <a:prstGeom prst="rect">
            <a:avLst/>
          </a:prstGeom>
        </p:spPr>
        <p:txBody>
          <a:bodyPr lIns="0" tIns="0" rIns="0" bIns="0" rtlCol="0" anchor="t">
            <a:spAutoFit/>
          </a:bodyPr>
          <a:lstStyle/>
          <a:p>
            <a:pPr>
              <a:lnSpc>
                <a:spcPts val="6200"/>
              </a:lnSpc>
            </a:pPr>
            <a:r>
              <a:rPr lang="en-US" sz="6200">
                <a:solidFill>
                  <a:srgbClr val="FFFFFF"/>
                </a:solidFill>
                <a:latin typeface="Poppins Medium"/>
              </a:rPr>
              <a:t>HOUSE OF NATWARI NRITYA</a:t>
            </a:r>
          </a:p>
        </p:txBody>
      </p:sp>
      <p:sp>
        <p:nvSpPr>
          <p:cNvPr id="8" name="TextBox 8"/>
          <p:cNvSpPr txBox="1"/>
          <p:nvPr/>
        </p:nvSpPr>
        <p:spPr>
          <a:xfrm>
            <a:off x="1708628" y="5105400"/>
            <a:ext cx="7258680" cy="1099184"/>
          </a:xfrm>
          <a:prstGeom prst="rect">
            <a:avLst/>
          </a:prstGeom>
        </p:spPr>
        <p:txBody>
          <a:bodyPr lIns="0" tIns="0" rIns="0" bIns="0" rtlCol="0" anchor="t">
            <a:spAutoFit/>
          </a:bodyPr>
          <a:lstStyle/>
          <a:p>
            <a:pPr>
              <a:lnSpc>
                <a:spcPts val="2940"/>
              </a:lnSpc>
            </a:pPr>
            <a:r>
              <a:rPr lang="en-US" sz="2100">
                <a:solidFill>
                  <a:srgbClr val="FFFFFF"/>
                </a:solidFill>
                <a:latin typeface="Montserrat"/>
              </a:rPr>
              <a:t>Khushi Chavan - 60004190061 </a:t>
            </a:r>
          </a:p>
          <a:p>
            <a:pPr>
              <a:lnSpc>
                <a:spcPts val="2940"/>
              </a:lnSpc>
            </a:pPr>
            <a:r>
              <a:rPr lang="en-US" sz="2100">
                <a:solidFill>
                  <a:srgbClr val="FFFFFF"/>
                </a:solidFill>
                <a:latin typeface="Montserrat"/>
              </a:rPr>
              <a:t>Glen Dhingra - 60004200045 </a:t>
            </a:r>
          </a:p>
          <a:p>
            <a:pPr>
              <a:lnSpc>
                <a:spcPts val="2940"/>
              </a:lnSpc>
            </a:pPr>
            <a:r>
              <a:rPr lang="en-US" sz="2100">
                <a:solidFill>
                  <a:srgbClr val="FFFFFF"/>
                </a:solidFill>
                <a:latin typeface="Montserrat"/>
              </a:rPr>
              <a:t>Ahmed Solkar - - 60004200057</a:t>
            </a:r>
          </a:p>
        </p:txBody>
      </p:sp>
      <p:sp>
        <p:nvSpPr>
          <p:cNvPr id="9" name="TextBox 9"/>
          <p:cNvSpPr txBox="1"/>
          <p:nvPr/>
        </p:nvSpPr>
        <p:spPr>
          <a:xfrm>
            <a:off x="2074816" y="7071249"/>
            <a:ext cx="3614826" cy="356235"/>
          </a:xfrm>
          <a:prstGeom prst="rect">
            <a:avLst/>
          </a:prstGeom>
        </p:spPr>
        <p:txBody>
          <a:bodyPr lIns="0" tIns="0" rIns="0" bIns="0" rtlCol="0" anchor="t">
            <a:spAutoFit/>
          </a:bodyPr>
          <a:lstStyle/>
          <a:p>
            <a:pPr>
              <a:lnSpc>
                <a:spcPts val="2940"/>
              </a:lnSpc>
            </a:pPr>
            <a:r>
              <a:rPr lang="en-US" sz="2100">
                <a:solidFill>
                  <a:srgbClr val="1D1D1D"/>
                </a:solidFill>
                <a:latin typeface="Montserrat Semi-Bold"/>
              </a:rPr>
              <a:t>Bringing learning home</a:t>
            </a:r>
          </a:p>
        </p:txBody>
      </p:sp>
      <p:sp>
        <p:nvSpPr>
          <p:cNvPr id="10" name="TextBox 10"/>
          <p:cNvSpPr txBox="1"/>
          <p:nvPr/>
        </p:nvSpPr>
        <p:spPr>
          <a:xfrm>
            <a:off x="1708628" y="8951595"/>
            <a:ext cx="4202689" cy="621030"/>
          </a:xfrm>
          <a:prstGeom prst="rect">
            <a:avLst/>
          </a:prstGeom>
        </p:spPr>
        <p:txBody>
          <a:bodyPr lIns="0" tIns="0" rIns="0" bIns="0" rtlCol="0" anchor="t">
            <a:spAutoFit/>
          </a:bodyPr>
          <a:lstStyle/>
          <a:p>
            <a:pPr>
              <a:lnSpc>
                <a:spcPts val="2520"/>
              </a:lnSpc>
            </a:pPr>
            <a:r>
              <a:rPr lang="en-US" sz="1800">
                <a:solidFill>
                  <a:srgbClr val="FFFFFF"/>
                </a:solidFill>
                <a:latin typeface="Montserrat"/>
              </a:rPr>
              <a:t>Mentored and Guided By:</a:t>
            </a:r>
          </a:p>
          <a:p>
            <a:pPr>
              <a:lnSpc>
                <a:spcPts val="2520"/>
              </a:lnSpc>
            </a:pPr>
            <a:r>
              <a:rPr lang="en-US" sz="1800">
                <a:solidFill>
                  <a:srgbClr val="FFFFFF"/>
                </a:solidFill>
                <a:latin typeface="Montserrat"/>
              </a:rPr>
              <a:t>Prof. Nilesh Patil </a:t>
            </a:r>
          </a:p>
        </p:txBody>
      </p:sp>
      <p:sp>
        <p:nvSpPr>
          <p:cNvPr id="11" name="TextBox 11"/>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a:off x="16864581" y="0"/>
            <a:ext cx="1255429" cy="17497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866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IMPLEMENTATION</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sp>
        <p:nvSpPr>
          <p:cNvPr id="6" name="TextBox 6"/>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
        <p:nvSpPr>
          <p:cNvPr id="7" name="TextBox 7"/>
          <p:cNvSpPr txBox="1"/>
          <p:nvPr/>
        </p:nvSpPr>
        <p:spPr>
          <a:xfrm>
            <a:off x="1234520" y="3049946"/>
            <a:ext cx="15630061" cy="5420486"/>
          </a:xfrm>
          <a:prstGeom prst="rect">
            <a:avLst/>
          </a:prstGeom>
        </p:spPr>
        <p:txBody>
          <a:bodyPr lIns="0" tIns="0" rIns="0" bIns="0" rtlCol="0" anchor="t">
            <a:spAutoFit/>
          </a:bodyPr>
          <a:lstStyle/>
          <a:p>
            <a:pPr marL="453395" lvl="1" indent="-226697">
              <a:lnSpc>
                <a:spcPts val="3339"/>
              </a:lnSpc>
              <a:buFont typeface="Arial"/>
              <a:buChar char="•"/>
            </a:pPr>
            <a:r>
              <a:rPr lang="en-US" sz="2100" spc="98">
                <a:solidFill>
                  <a:srgbClr val="FFFFFF"/>
                </a:solidFill>
                <a:latin typeface="Montserrat"/>
              </a:rPr>
              <a:t>We use Random Forest Classifier, Logistic Regression and Ridge Classifier on the dataset for training our model. Later, these three models are compared by testing to determine which model best suits our purpose. </a:t>
            </a:r>
          </a:p>
          <a:p>
            <a:pPr marL="453395" lvl="1" indent="-226697">
              <a:lnSpc>
                <a:spcPts val="3339"/>
              </a:lnSpc>
              <a:buFont typeface="Arial"/>
              <a:buChar char="•"/>
            </a:pPr>
            <a:r>
              <a:rPr lang="en-US" sz="2100" spc="98">
                <a:solidFill>
                  <a:srgbClr val="FFFFFF"/>
                </a:solidFill>
                <a:latin typeface="Montserrat"/>
              </a:rPr>
              <a:t>Random Forest Classifier works better than Logistic Regression and Ridge Classifier as the model is being trained on high-dimensional data. As Random Forest Classifier is based on trees, it doesn't matter by the variables scale. Bagging and random subspace method are used to prevent overfitting. It also supports automatic feature selection. Due to the above-mentioned reasons, Random Forest Classifier is best suited for this project.</a:t>
            </a:r>
          </a:p>
          <a:p>
            <a:pPr marL="453395" lvl="1" indent="-226697">
              <a:lnSpc>
                <a:spcPts val="3339"/>
              </a:lnSpc>
              <a:buFont typeface="Arial"/>
              <a:buChar char="•"/>
            </a:pPr>
            <a:r>
              <a:rPr lang="en-US" sz="2100" spc="98">
                <a:solidFill>
                  <a:srgbClr val="FFFFFF"/>
                </a:solidFill>
                <a:latin typeface="Montserrat"/>
              </a:rPr>
              <a:t>Accuracy received after training and testing models are:</a:t>
            </a:r>
          </a:p>
          <a:p>
            <a:pPr marL="453395" lvl="1" indent="-226697">
              <a:lnSpc>
                <a:spcPts val="3339"/>
              </a:lnSpc>
              <a:buFont typeface="Arial"/>
              <a:buChar char="•"/>
            </a:pPr>
            <a:r>
              <a:rPr lang="en-US" sz="2100" spc="98">
                <a:solidFill>
                  <a:srgbClr val="FFFFFF"/>
                </a:solidFill>
                <a:latin typeface="Montserrat"/>
              </a:rPr>
              <a:t>Logistic Regression - 0.92</a:t>
            </a:r>
          </a:p>
          <a:p>
            <a:pPr marL="453395" lvl="1" indent="-226697">
              <a:lnSpc>
                <a:spcPts val="3339"/>
              </a:lnSpc>
              <a:buFont typeface="Arial"/>
              <a:buChar char="•"/>
            </a:pPr>
            <a:r>
              <a:rPr lang="en-US" sz="2100" spc="98">
                <a:solidFill>
                  <a:srgbClr val="FFFFFF"/>
                </a:solidFill>
                <a:latin typeface="Montserrat"/>
              </a:rPr>
              <a:t>Ridge Classifier - 0.91</a:t>
            </a:r>
          </a:p>
          <a:p>
            <a:pPr marL="453395" lvl="1" indent="-226697">
              <a:lnSpc>
                <a:spcPts val="3339"/>
              </a:lnSpc>
              <a:buFont typeface="Arial"/>
              <a:buChar char="•"/>
            </a:pPr>
            <a:r>
              <a:rPr lang="en-US" sz="2100" spc="98">
                <a:solidFill>
                  <a:srgbClr val="FFFFFF"/>
                </a:solidFill>
                <a:latin typeface="Montserrat"/>
              </a:rPr>
              <a:t>Random Forest Classifier - 0.95</a:t>
            </a:r>
          </a:p>
          <a:p>
            <a:pPr marL="453395" lvl="1" indent="-226697">
              <a:lnSpc>
                <a:spcPts val="3339"/>
              </a:lnSpc>
              <a:buFont typeface="Arial"/>
              <a:buChar char="•"/>
            </a:pPr>
            <a:endParaRPr lang="en-US" sz="2100" spc="98">
              <a:solidFill>
                <a:srgbClr val="FFFFFF"/>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866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REAL TIME TESTING</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grpSp>
        <p:nvGrpSpPr>
          <p:cNvPr id="6" name="Group 6"/>
          <p:cNvGrpSpPr/>
          <p:nvPr/>
        </p:nvGrpSpPr>
        <p:grpSpPr>
          <a:xfrm>
            <a:off x="1387717" y="3074199"/>
            <a:ext cx="7816793" cy="5513653"/>
            <a:chOff x="0" y="0"/>
            <a:chExt cx="10422391" cy="7351537"/>
          </a:xfrm>
        </p:grpSpPr>
        <p:pic>
          <p:nvPicPr>
            <p:cNvPr id="7" name="Picture 7"/>
            <p:cNvPicPr>
              <a:picLocks noChangeAspect="1"/>
            </p:cNvPicPr>
            <p:nvPr/>
          </p:nvPicPr>
          <p:blipFill>
            <a:blip r:embed="rId8"/>
            <a:srcRect t="7524" r="5924" b="10398"/>
            <a:stretch>
              <a:fillRect/>
            </a:stretch>
          </p:blipFill>
          <p:spPr>
            <a:xfrm>
              <a:off x="0" y="0"/>
              <a:ext cx="10422391" cy="7351537"/>
            </a:xfrm>
            <a:prstGeom prst="rect">
              <a:avLst/>
            </a:prstGeom>
          </p:spPr>
        </p:pic>
      </p:grpSp>
      <p:sp>
        <p:nvSpPr>
          <p:cNvPr id="8" name="TextBox 8"/>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
        <p:nvSpPr>
          <p:cNvPr id="9" name="TextBox 9"/>
          <p:cNvSpPr txBox="1"/>
          <p:nvPr/>
        </p:nvSpPr>
        <p:spPr>
          <a:xfrm>
            <a:off x="7042655" y="9012555"/>
            <a:ext cx="4667934"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Right Hand Hansaasya Mudra</a:t>
            </a:r>
          </a:p>
        </p:txBody>
      </p:sp>
      <p:grpSp>
        <p:nvGrpSpPr>
          <p:cNvPr id="10" name="Group 10"/>
          <p:cNvGrpSpPr/>
          <p:nvPr/>
        </p:nvGrpSpPr>
        <p:grpSpPr>
          <a:xfrm>
            <a:off x="9233086" y="3074199"/>
            <a:ext cx="7917248" cy="5513653"/>
            <a:chOff x="0" y="0"/>
            <a:chExt cx="10556331" cy="7351537"/>
          </a:xfrm>
        </p:grpSpPr>
        <p:pic>
          <p:nvPicPr>
            <p:cNvPr id="11" name="Picture 11"/>
            <p:cNvPicPr>
              <a:picLocks noChangeAspect="1"/>
            </p:cNvPicPr>
            <p:nvPr/>
          </p:nvPicPr>
          <p:blipFill>
            <a:blip r:embed="rId9"/>
            <a:srcRect t="5890" b="5890"/>
            <a:stretch>
              <a:fillRect/>
            </a:stretch>
          </p:blipFill>
          <p:spPr>
            <a:xfrm>
              <a:off x="0" y="0"/>
              <a:ext cx="10556331" cy="735153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866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RESULTS</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sp>
        <p:nvSpPr>
          <p:cNvPr id="6" name="TextBox 6"/>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grpSp>
        <p:nvGrpSpPr>
          <p:cNvPr id="7" name="Group 7"/>
          <p:cNvGrpSpPr/>
          <p:nvPr/>
        </p:nvGrpSpPr>
        <p:grpSpPr>
          <a:xfrm>
            <a:off x="3524492" y="3074199"/>
            <a:ext cx="11239016" cy="5759714"/>
            <a:chOff x="0" y="0"/>
            <a:chExt cx="14985355" cy="7679618"/>
          </a:xfrm>
        </p:grpSpPr>
        <p:pic>
          <p:nvPicPr>
            <p:cNvPr id="8" name="Picture 8"/>
            <p:cNvPicPr>
              <a:picLocks noChangeAspect="1"/>
            </p:cNvPicPr>
            <p:nvPr/>
          </p:nvPicPr>
          <p:blipFill>
            <a:blip r:embed="rId8"/>
            <a:srcRect t="4243" b="4243"/>
            <a:stretch>
              <a:fillRect/>
            </a:stretch>
          </p:blipFill>
          <p:spPr>
            <a:xfrm>
              <a:off x="0" y="0"/>
              <a:ext cx="14985355" cy="7679618"/>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866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IMPLEMENTATION</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sp>
        <p:nvSpPr>
          <p:cNvPr id="6" name="TextBox 6"/>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
        <p:nvSpPr>
          <p:cNvPr id="7" name="TextBox 7"/>
          <p:cNvSpPr txBox="1"/>
          <p:nvPr/>
        </p:nvSpPr>
        <p:spPr>
          <a:xfrm>
            <a:off x="1234520" y="3049946"/>
            <a:ext cx="15630061" cy="391286"/>
          </a:xfrm>
          <a:prstGeom prst="rect">
            <a:avLst/>
          </a:prstGeom>
        </p:spPr>
        <p:txBody>
          <a:bodyPr lIns="0" tIns="0" rIns="0" bIns="0" rtlCol="0" anchor="t">
            <a:spAutoFit/>
          </a:bodyPr>
          <a:lstStyle/>
          <a:p>
            <a:pPr>
              <a:lnSpc>
                <a:spcPts val="3339"/>
              </a:lnSpc>
            </a:pPr>
            <a:endParaRPr/>
          </a:p>
        </p:txBody>
      </p:sp>
      <p:sp>
        <p:nvSpPr>
          <p:cNvPr id="8" name="TextBox 8"/>
          <p:cNvSpPr txBox="1"/>
          <p:nvPr/>
        </p:nvSpPr>
        <p:spPr>
          <a:xfrm>
            <a:off x="1028700" y="3622207"/>
            <a:ext cx="16230600" cy="5177789"/>
          </a:xfrm>
          <a:prstGeom prst="rect">
            <a:avLst/>
          </a:prstGeom>
        </p:spPr>
        <p:txBody>
          <a:bodyPr lIns="0" tIns="0" rIns="0" bIns="0" rtlCol="0" anchor="t">
            <a:spAutoFit/>
          </a:bodyPr>
          <a:lstStyle/>
          <a:p>
            <a:pPr marL="453395" lvl="1" indent="-226697" algn="just">
              <a:lnSpc>
                <a:spcPts val="3150"/>
              </a:lnSpc>
              <a:buFont typeface="Arial"/>
              <a:buChar char="•"/>
            </a:pPr>
            <a:r>
              <a:rPr lang="en-US" sz="2100">
                <a:solidFill>
                  <a:srgbClr val="FFFFFF"/>
                </a:solidFill>
                <a:latin typeface="Montserrat"/>
              </a:rPr>
              <a:t>MediaPipe Framework will extract the key points of various body parts from the user's video or live feed.</a:t>
            </a:r>
          </a:p>
          <a:p>
            <a:pPr marL="453395" lvl="1" indent="-226697" algn="just">
              <a:lnSpc>
                <a:spcPts val="3150"/>
              </a:lnSpc>
              <a:buFont typeface="Arial"/>
              <a:buChar char="•"/>
            </a:pPr>
            <a:r>
              <a:rPr lang="en-US" sz="2100">
                <a:solidFill>
                  <a:srgbClr val="FFFFFF"/>
                </a:solidFill>
                <a:latin typeface="Montserrat"/>
              </a:rPr>
              <a:t> In addition to calculating critical aspects, the angle between different body parts is computed. </a:t>
            </a:r>
          </a:p>
          <a:p>
            <a:pPr marL="453395" lvl="1" indent="-226697" algn="just">
              <a:lnSpc>
                <a:spcPts val="3150"/>
              </a:lnSpc>
              <a:buFont typeface="Arial"/>
              <a:buChar char="•"/>
            </a:pPr>
            <a:r>
              <a:rPr lang="en-US" sz="2100">
                <a:solidFill>
                  <a:srgbClr val="FFFFFF"/>
                </a:solidFill>
                <a:latin typeface="Montserrat"/>
              </a:rPr>
              <a:t>We use Fast Dynamic Time Warping with Cosine distance as a measure of similarity to compare motions. Fast Dynamic Time Warping (Fast DTW) compares two variable-speed temporal time series sequences.</a:t>
            </a:r>
          </a:p>
          <a:p>
            <a:pPr marL="453395" lvl="1" indent="-226697" algn="just">
              <a:lnSpc>
                <a:spcPts val="3150"/>
              </a:lnSpc>
              <a:buFont typeface="Arial"/>
              <a:buChar char="•"/>
            </a:pPr>
            <a:r>
              <a:rPr lang="en-US" sz="2100">
                <a:solidFill>
                  <a:srgbClr val="FFFFFF"/>
                </a:solidFill>
                <a:latin typeface="Montserrat"/>
              </a:rPr>
              <a:t>It employs the method of dynamic programming to identify the optimal temporal fit between the components of two-time series. Fast DTW could identify similarities in walking, for instance, even if one individual was walking faster than the other or if accelerations and decelerations occurred during an observation.</a:t>
            </a:r>
          </a:p>
          <a:p>
            <a:pPr marL="453395" lvl="1" indent="-226697" algn="just">
              <a:lnSpc>
                <a:spcPts val="3150"/>
              </a:lnSpc>
              <a:buFont typeface="Arial"/>
              <a:buChar char="•"/>
            </a:pPr>
            <a:r>
              <a:rPr lang="en-US" sz="2100">
                <a:solidFill>
                  <a:srgbClr val="FFFFFF"/>
                </a:solidFill>
                <a:latin typeface="Montserrat"/>
              </a:rPr>
              <a:t>Using Cosine distance without Fast DTW, we compare the amplitudes of two time series at time T using Cosine distance.</a:t>
            </a:r>
          </a:p>
          <a:p>
            <a:pPr marL="453395" lvl="1" indent="-226697" algn="just">
              <a:lnSpc>
                <a:spcPts val="3150"/>
              </a:lnSpc>
              <a:buFont typeface="Arial"/>
              <a:buChar char="•"/>
            </a:pPr>
            <a:r>
              <a:rPr lang="en-US" sz="2100">
                <a:solidFill>
                  <a:srgbClr val="FFFFFF"/>
                </a:solidFill>
                <a:latin typeface="Montserrat"/>
              </a:rPr>
              <a:t>Suppose both time series are highly similar in form but out of phase in time. In that case, the score for comparison and similarity will be low.</a:t>
            </a:r>
          </a:p>
          <a:p>
            <a:pPr marL="453395" lvl="1" indent="-226697" algn="just">
              <a:lnSpc>
                <a:spcPts val="3150"/>
              </a:lnSpc>
              <a:buFont typeface="Arial"/>
              <a:buChar char="•"/>
            </a:pPr>
            <a:r>
              <a:rPr lang="en-US" sz="2100">
                <a:solidFill>
                  <a:srgbClr val="FFFFFF"/>
                </a:solidFill>
                <a:latin typeface="Montserrat"/>
              </a:rPr>
              <a:t>Fast DTW compares the amplitude of the first time series at time T to the amplitude of the second time series at times T+1 and T-1 or T+2 and 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1812447"/>
            <a:ext cx="11417181" cy="866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REAL TIME TESTING</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grpSp>
        <p:nvGrpSpPr>
          <p:cNvPr id="6" name="Group 6"/>
          <p:cNvGrpSpPr/>
          <p:nvPr/>
        </p:nvGrpSpPr>
        <p:grpSpPr>
          <a:xfrm>
            <a:off x="1234520" y="2898298"/>
            <a:ext cx="7426268" cy="6360002"/>
            <a:chOff x="0" y="0"/>
            <a:chExt cx="9901691" cy="8480003"/>
          </a:xfrm>
        </p:grpSpPr>
        <p:pic>
          <p:nvPicPr>
            <p:cNvPr id="7" name="Picture 7"/>
            <p:cNvPicPr>
              <a:picLocks noChangeAspect="1"/>
            </p:cNvPicPr>
            <p:nvPr/>
          </p:nvPicPr>
          <p:blipFill>
            <a:blip r:embed="rId8"/>
            <a:srcRect t="3928" b="3928"/>
            <a:stretch>
              <a:fillRect/>
            </a:stretch>
          </p:blipFill>
          <p:spPr>
            <a:xfrm>
              <a:off x="0" y="0"/>
              <a:ext cx="9901691" cy="8480003"/>
            </a:xfrm>
            <a:prstGeom prst="rect">
              <a:avLst/>
            </a:prstGeom>
          </p:spPr>
        </p:pic>
      </p:grpSp>
      <p:grpSp>
        <p:nvGrpSpPr>
          <p:cNvPr id="8" name="Group 8"/>
          <p:cNvGrpSpPr/>
          <p:nvPr/>
        </p:nvGrpSpPr>
        <p:grpSpPr>
          <a:xfrm>
            <a:off x="9144000" y="2898298"/>
            <a:ext cx="7354275" cy="6360002"/>
            <a:chOff x="0" y="0"/>
            <a:chExt cx="9805700" cy="8480003"/>
          </a:xfrm>
        </p:grpSpPr>
        <p:pic>
          <p:nvPicPr>
            <p:cNvPr id="9" name="Picture 9"/>
            <p:cNvPicPr>
              <a:picLocks noChangeAspect="1"/>
            </p:cNvPicPr>
            <p:nvPr/>
          </p:nvPicPr>
          <p:blipFill>
            <a:blip r:embed="rId9"/>
            <a:srcRect t="3887" b="3887"/>
            <a:stretch>
              <a:fillRect/>
            </a:stretch>
          </p:blipFill>
          <p:spPr>
            <a:xfrm>
              <a:off x="0" y="0"/>
              <a:ext cx="9805700" cy="8480003"/>
            </a:xfrm>
            <a:prstGeom prst="rect">
              <a:avLst/>
            </a:prstGeom>
          </p:spPr>
        </p:pic>
      </p:grpSp>
      <p:sp>
        <p:nvSpPr>
          <p:cNvPr id="10" name="TextBox 10"/>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
        <p:nvSpPr>
          <p:cNvPr id="11" name="TextBox 11"/>
          <p:cNvSpPr txBox="1"/>
          <p:nvPr/>
        </p:nvSpPr>
        <p:spPr>
          <a:xfrm>
            <a:off x="2613687" y="9345221"/>
            <a:ext cx="4667934"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rPr>
              <a:t>Frame of Benchmark Video</a:t>
            </a:r>
          </a:p>
        </p:txBody>
      </p:sp>
      <p:sp>
        <p:nvSpPr>
          <p:cNvPr id="12" name="TextBox 12"/>
          <p:cNvSpPr txBox="1"/>
          <p:nvPr/>
        </p:nvSpPr>
        <p:spPr>
          <a:xfrm>
            <a:off x="10494995" y="9345221"/>
            <a:ext cx="4667934"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rPr>
              <a:t>Frame of User Video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120631" cy="10287000"/>
            <a:chOff x="0" y="0"/>
            <a:chExt cx="1069650" cy="2148855"/>
          </a:xfrm>
        </p:grpSpPr>
        <p:sp>
          <p:nvSpPr>
            <p:cNvPr id="3" name="Freeform 3"/>
            <p:cNvSpPr/>
            <p:nvPr/>
          </p:nvSpPr>
          <p:spPr>
            <a:xfrm>
              <a:off x="0" y="0"/>
              <a:ext cx="1069650" cy="2148855"/>
            </a:xfrm>
            <a:custGeom>
              <a:avLst/>
              <a:gdLst/>
              <a:ahLst/>
              <a:cxnLst/>
              <a:rect l="l" t="t" r="r" b="b"/>
              <a:pathLst>
                <a:path w="1069650" h="2148855">
                  <a:moveTo>
                    <a:pt x="0" y="0"/>
                  </a:moveTo>
                  <a:lnTo>
                    <a:pt x="1069650" y="0"/>
                  </a:lnTo>
                  <a:lnTo>
                    <a:pt x="1069650" y="2148855"/>
                  </a:lnTo>
                  <a:lnTo>
                    <a:pt x="0" y="2148855"/>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7533" y="226570"/>
            <a:ext cx="7007803" cy="9833860"/>
            <a:chOff x="0" y="0"/>
            <a:chExt cx="9343737" cy="13111814"/>
          </a:xfrm>
        </p:grpSpPr>
        <p:pic>
          <p:nvPicPr>
            <p:cNvPr id="6" name="Picture 6"/>
            <p:cNvPicPr>
              <a:picLocks noChangeAspect="1"/>
            </p:cNvPicPr>
            <p:nvPr/>
          </p:nvPicPr>
          <p:blipFill>
            <a:blip r:embed="rId2"/>
            <a:srcRect t="3201" b="3201"/>
            <a:stretch>
              <a:fillRect/>
            </a:stretch>
          </p:blipFill>
          <p:spPr>
            <a:xfrm>
              <a:off x="0" y="0"/>
              <a:ext cx="9343737" cy="13111814"/>
            </a:xfrm>
            <a:prstGeom prst="rect">
              <a:avLst/>
            </a:prstGeom>
          </p:spPr>
        </p:pic>
      </p:gr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864581" y="0"/>
            <a:ext cx="1255429" cy="1749727"/>
          </a:xfrm>
          <a:prstGeom prst="rect">
            <a:avLst/>
          </a:prstGeom>
        </p:spPr>
      </p:pic>
      <p:sp>
        <p:nvSpPr>
          <p:cNvPr id="8" name="TextBox 8"/>
          <p:cNvSpPr txBox="1"/>
          <p:nvPr/>
        </p:nvSpPr>
        <p:spPr>
          <a:xfrm>
            <a:off x="8072769" y="4142461"/>
            <a:ext cx="8341081" cy="2213609"/>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FFFFFF"/>
                </a:solidFill>
                <a:latin typeface="Montserrat"/>
              </a:rPr>
              <a:t>Current options are only joining Dance Academy or learning through Youtube Videos.</a:t>
            </a:r>
          </a:p>
          <a:p>
            <a:pPr marL="453395" lvl="1" indent="-226697" algn="just">
              <a:lnSpc>
                <a:spcPts val="2940"/>
              </a:lnSpc>
              <a:buFont typeface="Arial"/>
              <a:buChar char="•"/>
            </a:pPr>
            <a:r>
              <a:rPr lang="en-US" sz="2100">
                <a:solidFill>
                  <a:srgbClr val="FFFFFF"/>
                </a:solidFill>
                <a:latin typeface="Montserrat"/>
              </a:rPr>
              <a:t>The former is expensive and inconvenient due to time constraints while the latter is not reliable.</a:t>
            </a:r>
          </a:p>
          <a:p>
            <a:pPr marL="453395" lvl="1" indent="-226697" algn="just">
              <a:lnSpc>
                <a:spcPts val="2940"/>
              </a:lnSpc>
              <a:buFont typeface="Arial"/>
              <a:buChar char="•"/>
            </a:pPr>
            <a:r>
              <a:rPr lang="en-US" sz="2100">
                <a:solidFill>
                  <a:srgbClr val="FFFFFF"/>
                </a:solidFill>
                <a:latin typeface="Montserrat"/>
              </a:rPr>
              <a:t>The proposed solution eliminates the above issues and incorporates both of their benefits.</a:t>
            </a:r>
          </a:p>
        </p:txBody>
      </p:sp>
      <p:sp>
        <p:nvSpPr>
          <p:cNvPr id="9" name="TextBox 9"/>
          <p:cNvSpPr txBox="1"/>
          <p:nvPr/>
        </p:nvSpPr>
        <p:spPr>
          <a:xfrm>
            <a:off x="8072769" y="2110071"/>
            <a:ext cx="7745575" cy="1030605"/>
          </a:xfrm>
          <a:prstGeom prst="rect">
            <a:avLst/>
          </a:prstGeom>
        </p:spPr>
        <p:txBody>
          <a:bodyPr lIns="0" tIns="0" rIns="0" bIns="0" rtlCol="0" anchor="t">
            <a:spAutoFit/>
          </a:bodyPr>
          <a:lstStyle/>
          <a:p>
            <a:pPr>
              <a:lnSpc>
                <a:spcPts val="7200"/>
              </a:lnSpc>
            </a:pPr>
            <a:r>
              <a:rPr lang="en-US" sz="7200">
                <a:solidFill>
                  <a:srgbClr val="FFFFFF"/>
                </a:solidFill>
                <a:latin typeface="Poppins Medium"/>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1303372" y="2677011"/>
            <a:ext cx="15681256" cy="6186169"/>
          </a:xfrm>
          <a:prstGeom prst="rect">
            <a:avLst/>
          </a:prstGeom>
        </p:spPr>
        <p:txBody>
          <a:bodyPr lIns="0" tIns="0" rIns="0" bIns="0" rtlCol="0" anchor="t">
            <a:spAutoFit/>
          </a:bodyPr>
          <a:lstStyle/>
          <a:p>
            <a:pPr>
              <a:lnSpc>
                <a:spcPts val="2380"/>
              </a:lnSpc>
            </a:pPr>
            <a:r>
              <a:rPr lang="en-US" sz="1700">
                <a:solidFill>
                  <a:srgbClr val="FFFFFF"/>
                </a:solidFill>
                <a:latin typeface="Montserrat"/>
              </a:rPr>
              <a:t>[1] Y. Chen, R. Du, K. Luo and Y. Xiao, ”Fall detection system based on real-time pose estimation and SVM” , 2021 IEEE 2nd International Conference on Big Data, Artificial Intelligence and Internet of Things Engineering (ICBAIE), 2021, pp. 990-993, doi:10.1109/ICBAIE52039.2021.9390068.</a:t>
            </a:r>
          </a:p>
          <a:p>
            <a:pPr>
              <a:lnSpc>
                <a:spcPts val="2380"/>
              </a:lnSpc>
            </a:pPr>
            <a:r>
              <a:rPr lang="en-US" sz="1700">
                <a:solidFill>
                  <a:srgbClr val="FFFFFF"/>
                </a:solidFill>
                <a:latin typeface="Montserrat"/>
              </a:rPr>
              <a:t>[2] Krishna Mohan Kudiri, Abas Md Said and M Yunus Nayan, "Human Emotion Detection through Speech and Facial Expressions", 2014 International Conference on Computer Assisted System in Health, 2014, pp. 26-31, doi: 10.1109/CASH.2014.22.</a:t>
            </a:r>
          </a:p>
          <a:p>
            <a:pPr>
              <a:lnSpc>
                <a:spcPts val="2380"/>
              </a:lnSpc>
            </a:pPr>
            <a:r>
              <a:rPr lang="en-US" sz="1700">
                <a:solidFill>
                  <a:srgbClr val="FFFFFF"/>
                </a:solidFill>
                <a:latin typeface="Montserrat"/>
              </a:rPr>
              <a:t>[3] Z. Zhai, "Gesture Interaction System Design for Telerehabilitation Based on Mediapipe", 2022 IEEE 2nd International Conference on Software Engineering and Artificial Intelligence (SEAI), 2022, pp. 279-283, doi: 10.1109/SEAI55746.2022.9832111.</a:t>
            </a:r>
          </a:p>
          <a:p>
            <a:pPr>
              <a:lnSpc>
                <a:spcPts val="2380"/>
              </a:lnSpc>
            </a:pPr>
            <a:r>
              <a:rPr lang="en-US" sz="1700">
                <a:solidFill>
                  <a:srgbClr val="FFFFFF"/>
                </a:solidFill>
                <a:latin typeface="Montserrat"/>
              </a:rPr>
              <a:t>[4] V. H. Iyer, U. M. Prakash, A. Vijay and P. Sathishkumar, "Sign Language Detection using Action Recognition", 2022 2nd International Conference on Advance Computing and Innovative Technologies in Engineering (ICACITE), 2022, pp. 1682-1685, doi: 10.1109/ICACITE53722.2022.9823484.</a:t>
            </a:r>
          </a:p>
          <a:p>
            <a:pPr>
              <a:lnSpc>
                <a:spcPts val="2380"/>
              </a:lnSpc>
            </a:pPr>
            <a:r>
              <a:rPr lang="en-US" sz="1700">
                <a:solidFill>
                  <a:srgbClr val="FFFFFF"/>
                </a:solidFill>
                <a:latin typeface="Montserrat"/>
              </a:rPr>
              <a:t>[5] Aouaidjia Kamel, Bowen Liu, Ping Li &amp; Bin Sheng (2019) "An Investigation of 3D Human Pose Estimation for Learning Tai Chi: A Human Factor Perspective", International Journal of Human–Computer Interaction, 35:4-5, 427-439, DOI: 10.1080/10447318.2018.1543081</a:t>
            </a:r>
          </a:p>
          <a:p>
            <a:pPr>
              <a:lnSpc>
                <a:spcPts val="2380"/>
              </a:lnSpc>
            </a:pPr>
            <a:r>
              <a:rPr lang="en-US" sz="1700">
                <a:solidFill>
                  <a:srgbClr val="FFFFFF"/>
                </a:solidFill>
                <a:latin typeface="Montserrat"/>
              </a:rPr>
              <a:t>[6] Kahol,K.,Tripathi, P. and Panchanathan, S. 2004. Automated gesture segmentation from dance sequences. In Automatic Face and Gesture Recognition, In Automatic Face and Gesture Recognition. Proceedings. Sixth IEEE International Conference on, pages 883–888. IEEE.</a:t>
            </a:r>
          </a:p>
          <a:p>
            <a:pPr>
              <a:lnSpc>
                <a:spcPts val="2380"/>
              </a:lnSpc>
            </a:pPr>
            <a:r>
              <a:rPr lang="en-US" sz="1700">
                <a:solidFill>
                  <a:srgbClr val="FFFFFF"/>
                </a:solidFill>
                <a:latin typeface="Montserrat"/>
              </a:rPr>
              <a:t>[7] Raptis, M., Kirovski, D. and Hoppe, H. 2011. Realtime classification of dance gestures from skeleton animation. In Proceedings of the 2011 ACM SIGGRAPH/Eurographics Symposium on Computer Animation, pages 147–156. ACM.</a:t>
            </a:r>
          </a:p>
          <a:p>
            <a:pPr>
              <a:lnSpc>
                <a:spcPts val="2380"/>
              </a:lnSpc>
            </a:pPr>
            <a:r>
              <a:rPr lang="en-US" sz="1700">
                <a:solidFill>
                  <a:srgbClr val="FFFFFF"/>
                </a:solidFill>
                <a:latin typeface="Montserrat"/>
              </a:rPr>
              <a:t>[8] Hariharan, D., Acharya, T., and Mitra,S.2011. Recognizing hand gestures of a dancer. In Pattern recognition and machine intelligence, pages 186–192. Springer.</a:t>
            </a:r>
          </a:p>
          <a:p>
            <a:pPr>
              <a:lnSpc>
                <a:spcPts val="2380"/>
              </a:lnSpc>
            </a:pPr>
            <a:r>
              <a:rPr lang="en-US" sz="1700">
                <a:solidFill>
                  <a:srgbClr val="FFFFFF"/>
                </a:solidFill>
                <a:latin typeface="Montserrat"/>
              </a:rPr>
              <a:t>[9] Heryadi, Y., Fanany, M.I. and Arymurthy, A. M. 2012. Grammar of dance gesture from bali traditional dance. International Journal of Computer Science Issues (IJCSI), 9(6). </a:t>
            </a:r>
          </a:p>
          <a:p>
            <a:pPr>
              <a:lnSpc>
                <a:spcPts val="2380"/>
              </a:lnSpc>
            </a:pPr>
            <a:endParaRPr lang="en-US" sz="1700">
              <a:solidFill>
                <a:srgbClr val="FFFFFF"/>
              </a:solidFill>
              <a:latin typeface="Montserrat"/>
            </a:endParaRPr>
          </a:p>
        </p:txBody>
      </p:sp>
      <p:sp>
        <p:nvSpPr>
          <p:cNvPr id="3" name="TextBox 3"/>
          <p:cNvSpPr txBox="1"/>
          <p:nvPr/>
        </p:nvSpPr>
        <p:spPr>
          <a:xfrm>
            <a:off x="1303372" y="1524485"/>
            <a:ext cx="7095964" cy="866776"/>
          </a:xfrm>
          <a:prstGeom prst="rect">
            <a:avLst/>
          </a:prstGeom>
        </p:spPr>
        <p:txBody>
          <a:bodyPr lIns="0" tIns="0" rIns="0" bIns="0" rtlCol="0" anchor="t">
            <a:spAutoFit/>
          </a:bodyPr>
          <a:lstStyle/>
          <a:p>
            <a:pPr>
              <a:lnSpc>
                <a:spcPts val="6000"/>
              </a:lnSpc>
            </a:pPr>
            <a:r>
              <a:rPr lang="en-US" sz="6000">
                <a:solidFill>
                  <a:srgbClr val="FFFFFF"/>
                </a:solidFill>
                <a:latin typeface="Poppins Medium"/>
              </a:rPr>
              <a:t>REFERENCES</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3372" y="537099"/>
            <a:ext cx="363545" cy="850849"/>
          </a:xfrm>
          <a:prstGeom prst="rect">
            <a:avLst/>
          </a:prstGeom>
        </p:spPr>
      </p:pic>
      <p:sp>
        <p:nvSpPr>
          <p:cNvPr id="6" name="TextBox 6"/>
          <p:cNvSpPr txBox="1"/>
          <p:nvPr/>
        </p:nvSpPr>
        <p:spPr>
          <a:xfrm>
            <a:off x="1777480" y="740452"/>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Shastriya Nritya</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pic>
        <p:nvPicPr>
          <p:cNvPr id="4" name="Picture 4"/>
          <p:cNvPicPr>
            <a:picLocks noChangeAspect="1"/>
          </p:cNvPicPr>
          <p:nvPr/>
        </p:nvPicPr>
        <p:blipFill>
          <a:blip r:embed="rId6"/>
          <a:srcRect/>
          <a:stretch>
            <a:fillRect/>
          </a:stretch>
        </p:blipFill>
        <p:spPr>
          <a:xfrm>
            <a:off x="3878741" y="4087482"/>
            <a:ext cx="2351178" cy="2319968"/>
          </a:xfrm>
          <a:prstGeom prst="rect">
            <a:avLst/>
          </a:prstGeom>
        </p:spPr>
      </p:pic>
      <p:pic>
        <p:nvPicPr>
          <p:cNvPr id="5" name="Picture 5"/>
          <p:cNvPicPr>
            <a:picLocks noChangeAspect="1"/>
          </p:cNvPicPr>
          <p:nvPr/>
        </p:nvPicPr>
        <p:blipFill>
          <a:blip r:embed="rId7"/>
          <a:srcRect/>
          <a:stretch>
            <a:fillRect/>
          </a:stretch>
        </p:blipFill>
        <p:spPr>
          <a:xfrm>
            <a:off x="8350124" y="4451600"/>
            <a:ext cx="1587753" cy="159173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721270" y="4385632"/>
            <a:ext cx="1024799" cy="1723669"/>
          </a:xfrm>
          <a:prstGeom prst="rect">
            <a:avLst/>
          </a:prstGeom>
        </p:spPr>
      </p:pic>
      <p:sp>
        <p:nvSpPr>
          <p:cNvPr id="7" name="TextBox 7"/>
          <p:cNvSpPr txBox="1"/>
          <p:nvPr/>
        </p:nvSpPr>
        <p:spPr>
          <a:xfrm>
            <a:off x="11584889" y="6483962"/>
            <a:ext cx="3297562" cy="306704"/>
          </a:xfrm>
          <a:prstGeom prst="rect">
            <a:avLst/>
          </a:prstGeom>
        </p:spPr>
        <p:txBody>
          <a:bodyPr lIns="0" tIns="0" rIns="0" bIns="0" rtlCol="0" anchor="t">
            <a:spAutoFit/>
          </a:bodyPr>
          <a:lstStyle/>
          <a:p>
            <a:pPr algn="ctr">
              <a:lnSpc>
                <a:spcPts val="2520"/>
              </a:lnSpc>
            </a:pPr>
            <a:r>
              <a:rPr lang="en-US" sz="1800">
                <a:solidFill>
                  <a:srgbClr val="FFFFFF"/>
                </a:solidFill>
                <a:latin typeface="Montserrat"/>
              </a:rPr>
              <a:t>Mobile Apps</a:t>
            </a:r>
          </a:p>
        </p:txBody>
      </p:sp>
      <p:sp>
        <p:nvSpPr>
          <p:cNvPr id="8" name="TextBox 8"/>
          <p:cNvSpPr txBox="1"/>
          <p:nvPr/>
        </p:nvSpPr>
        <p:spPr>
          <a:xfrm>
            <a:off x="7495219" y="6483962"/>
            <a:ext cx="3297562" cy="306704"/>
          </a:xfrm>
          <a:prstGeom prst="rect">
            <a:avLst/>
          </a:prstGeom>
        </p:spPr>
        <p:txBody>
          <a:bodyPr lIns="0" tIns="0" rIns="0" bIns="0" rtlCol="0" anchor="t">
            <a:spAutoFit/>
          </a:bodyPr>
          <a:lstStyle/>
          <a:p>
            <a:pPr algn="ctr">
              <a:lnSpc>
                <a:spcPts val="2520"/>
              </a:lnSpc>
            </a:pPr>
            <a:r>
              <a:rPr lang="en-US" sz="1800">
                <a:solidFill>
                  <a:srgbClr val="FFFFFF"/>
                </a:solidFill>
                <a:latin typeface="Montserrat"/>
              </a:rPr>
              <a:t>Youtube Videos</a:t>
            </a:r>
          </a:p>
        </p:txBody>
      </p:sp>
      <p:sp>
        <p:nvSpPr>
          <p:cNvPr id="9" name="TextBox 9"/>
          <p:cNvSpPr txBox="1"/>
          <p:nvPr/>
        </p:nvSpPr>
        <p:spPr>
          <a:xfrm>
            <a:off x="3405550" y="6483962"/>
            <a:ext cx="3297562" cy="306704"/>
          </a:xfrm>
          <a:prstGeom prst="rect">
            <a:avLst/>
          </a:prstGeom>
        </p:spPr>
        <p:txBody>
          <a:bodyPr lIns="0" tIns="0" rIns="0" bIns="0" rtlCol="0" anchor="t">
            <a:spAutoFit/>
          </a:bodyPr>
          <a:lstStyle/>
          <a:p>
            <a:pPr algn="ctr">
              <a:lnSpc>
                <a:spcPts val="2520"/>
              </a:lnSpc>
            </a:pPr>
            <a:r>
              <a:rPr lang="en-US" sz="1800">
                <a:solidFill>
                  <a:srgbClr val="FFFFFF"/>
                </a:solidFill>
                <a:latin typeface="Montserrat"/>
              </a:rPr>
              <a:t>Dance Academy</a:t>
            </a:r>
          </a:p>
        </p:txBody>
      </p:sp>
      <p:sp>
        <p:nvSpPr>
          <p:cNvPr id="10" name="TextBox 10"/>
          <p:cNvSpPr txBox="1"/>
          <p:nvPr/>
        </p:nvSpPr>
        <p:spPr>
          <a:xfrm>
            <a:off x="3435409" y="2031522"/>
            <a:ext cx="11417181" cy="1628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Current System</a:t>
            </a:r>
          </a:p>
          <a:p>
            <a:pPr algn="ctr">
              <a:lnSpc>
                <a:spcPts val="6000"/>
              </a:lnSpc>
            </a:pPr>
            <a:endParaRPr lang="en-US" sz="6000">
              <a:solidFill>
                <a:srgbClr val="FFFFFF"/>
              </a:solidFill>
              <a:latin typeface="Poppins Medium"/>
            </a:endParaRPr>
          </a:p>
        </p:txBody>
      </p:sp>
      <p:sp>
        <p:nvSpPr>
          <p:cNvPr id="11" name="TextBox 11"/>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6864581" y="0"/>
            <a:ext cx="1255429" cy="17497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581731" y="1040249"/>
            <a:ext cx="7677569" cy="7677569"/>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23785" r="-15439"/>
              </a:stretch>
            </a:blip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889" y="7684239"/>
            <a:ext cx="1448589" cy="2299347"/>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4520" y="898877"/>
            <a:ext cx="363545" cy="850849"/>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16864581" y="0"/>
            <a:ext cx="1255429" cy="1749727"/>
          </a:xfrm>
          <a:prstGeom prst="rect">
            <a:avLst/>
          </a:prstGeom>
        </p:spPr>
      </p:pic>
      <p:sp>
        <p:nvSpPr>
          <p:cNvPr id="7" name="TextBox 7"/>
          <p:cNvSpPr txBox="1"/>
          <p:nvPr/>
        </p:nvSpPr>
        <p:spPr>
          <a:xfrm>
            <a:off x="780588" y="5105400"/>
            <a:ext cx="8363412" cy="1842134"/>
          </a:xfrm>
          <a:prstGeom prst="rect">
            <a:avLst/>
          </a:prstGeom>
        </p:spPr>
        <p:txBody>
          <a:bodyPr lIns="0" tIns="0" rIns="0" bIns="0" rtlCol="0" anchor="t">
            <a:spAutoFit/>
          </a:bodyPr>
          <a:lstStyle/>
          <a:p>
            <a:pPr marL="453395" lvl="1" indent="-226697">
              <a:lnSpc>
                <a:spcPts val="2940"/>
              </a:lnSpc>
              <a:buFont typeface="Arial"/>
              <a:buChar char="•"/>
            </a:pPr>
            <a:r>
              <a:rPr lang="en-US" sz="2100">
                <a:solidFill>
                  <a:srgbClr val="FFFFFF"/>
                </a:solidFill>
                <a:latin typeface="Montserrat"/>
              </a:rPr>
              <a:t>Helps an individual explore the classical dance culture free of cost.</a:t>
            </a:r>
          </a:p>
          <a:p>
            <a:pPr marL="453395" lvl="1" indent="-226697">
              <a:lnSpc>
                <a:spcPts val="2940"/>
              </a:lnSpc>
              <a:buFont typeface="Arial"/>
              <a:buChar char="•"/>
            </a:pPr>
            <a:r>
              <a:rPr lang="en-US" sz="2100">
                <a:solidFill>
                  <a:srgbClr val="FFFFFF"/>
                </a:solidFill>
                <a:latin typeface="Montserrat"/>
              </a:rPr>
              <a:t>Helps every individual to learn from the basics step by step.</a:t>
            </a:r>
          </a:p>
          <a:p>
            <a:pPr marL="453395" lvl="1" indent="-226697">
              <a:lnSpc>
                <a:spcPts val="2940"/>
              </a:lnSpc>
              <a:buFont typeface="Arial"/>
              <a:buChar char="•"/>
            </a:pPr>
            <a:r>
              <a:rPr lang="en-US" sz="2100">
                <a:solidFill>
                  <a:srgbClr val="FFFFFF"/>
                </a:solidFill>
                <a:latin typeface="Montserrat"/>
              </a:rPr>
              <a:t>Corrects the postures and body movements in real-time.</a:t>
            </a:r>
          </a:p>
          <a:p>
            <a:pPr>
              <a:lnSpc>
                <a:spcPts val="2940"/>
              </a:lnSpc>
            </a:pPr>
            <a:endParaRPr lang="en-US" sz="2100">
              <a:solidFill>
                <a:srgbClr val="FFFFFF"/>
              </a:solidFill>
              <a:latin typeface="Montserrat"/>
            </a:endParaRPr>
          </a:p>
        </p:txBody>
      </p:sp>
      <p:sp>
        <p:nvSpPr>
          <p:cNvPr id="8" name="TextBox 8"/>
          <p:cNvSpPr txBox="1"/>
          <p:nvPr/>
        </p:nvSpPr>
        <p:spPr>
          <a:xfrm>
            <a:off x="780588" y="2613988"/>
            <a:ext cx="9379368" cy="1945005"/>
          </a:xfrm>
          <a:prstGeom prst="rect">
            <a:avLst/>
          </a:prstGeom>
        </p:spPr>
        <p:txBody>
          <a:bodyPr lIns="0" tIns="0" rIns="0" bIns="0" rtlCol="0" anchor="t">
            <a:spAutoFit/>
          </a:bodyPr>
          <a:lstStyle/>
          <a:p>
            <a:pPr>
              <a:lnSpc>
                <a:spcPts val="7200"/>
              </a:lnSpc>
            </a:pPr>
            <a:r>
              <a:rPr lang="en-US" sz="7200">
                <a:solidFill>
                  <a:srgbClr val="FFFFFF"/>
                </a:solidFill>
                <a:latin typeface="Poppins Medium"/>
              </a:rPr>
              <a:t>Proposed System</a:t>
            </a:r>
          </a:p>
          <a:p>
            <a:pPr>
              <a:lnSpc>
                <a:spcPts val="7200"/>
              </a:lnSpc>
            </a:pPr>
            <a:endParaRPr lang="en-US" sz="7200">
              <a:solidFill>
                <a:srgbClr val="FFFFFF"/>
              </a:solidFill>
              <a:latin typeface="Poppins Medium"/>
            </a:endParaRPr>
          </a:p>
        </p:txBody>
      </p:sp>
      <p:sp>
        <p:nvSpPr>
          <p:cNvPr id="9" name="TextBox 9"/>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864581" y="0"/>
            <a:ext cx="1255429" cy="174972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437" r="23437"/>
          <a:stretch>
            <a:fillRect/>
          </a:stretch>
        </p:blipFill>
        <p:spPr>
          <a:xfrm>
            <a:off x="8006032" y="5706270"/>
            <a:ext cx="573719" cy="573719"/>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437" r="23437"/>
          <a:stretch>
            <a:fillRect/>
          </a:stretch>
        </p:blipFill>
        <p:spPr>
          <a:xfrm>
            <a:off x="8015557" y="6557805"/>
            <a:ext cx="573719" cy="573719"/>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437" r="23437"/>
          <a:stretch>
            <a:fillRect/>
          </a:stretch>
        </p:blipFill>
        <p:spPr>
          <a:xfrm>
            <a:off x="8006032" y="7418864"/>
            <a:ext cx="573719" cy="573719"/>
          </a:xfrm>
          <a:prstGeom prst="rect">
            <a:avLst/>
          </a:prstGeom>
        </p:spPr>
      </p:pic>
      <p:sp>
        <p:nvSpPr>
          <p:cNvPr id="6" name="TextBox 6"/>
          <p:cNvSpPr txBox="1"/>
          <p:nvPr/>
        </p:nvSpPr>
        <p:spPr>
          <a:xfrm>
            <a:off x="7485212" y="4044316"/>
            <a:ext cx="6518015" cy="1099184"/>
          </a:xfrm>
          <a:prstGeom prst="rect">
            <a:avLst/>
          </a:prstGeom>
        </p:spPr>
        <p:txBody>
          <a:bodyPr lIns="0" tIns="0" rIns="0" bIns="0" rtlCol="0" anchor="t">
            <a:spAutoFit/>
          </a:bodyPr>
          <a:lstStyle/>
          <a:p>
            <a:pPr marL="453395" lvl="1" indent="-226697">
              <a:lnSpc>
                <a:spcPts val="2940"/>
              </a:lnSpc>
              <a:buFont typeface="Arial"/>
              <a:buChar char="•"/>
            </a:pPr>
            <a:r>
              <a:rPr lang="en-US" sz="2100">
                <a:solidFill>
                  <a:srgbClr val="FFFFFF"/>
                </a:solidFill>
                <a:latin typeface="Montserrat"/>
              </a:rPr>
              <a:t>Dance academies are expensive and the schedule is rigid and uncompromising.</a:t>
            </a:r>
          </a:p>
          <a:p>
            <a:pPr marL="453395" lvl="1" indent="-226697">
              <a:lnSpc>
                <a:spcPts val="2940"/>
              </a:lnSpc>
              <a:buFont typeface="Arial"/>
              <a:buChar char="•"/>
            </a:pPr>
            <a:r>
              <a:rPr lang="en-US" sz="2100">
                <a:solidFill>
                  <a:srgbClr val="FFFFFF"/>
                </a:solidFill>
                <a:latin typeface="Montserrat"/>
              </a:rPr>
              <a:t>Dance apps and videos are one-dimensional.</a:t>
            </a:r>
          </a:p>
        </p:txBody>
      </p:sp>
      <p:sp>
        <p:nvSpPr>
          <p:cNvPr id="7" name="TextBox 7"/>
          <p:cNvSpPr txBox="1"/>
          <p:nvPr/>
        </p:nvSpPr>
        <p:spPr>
          <a:xfrm>
            <a:off x="7485212" y="2548796"/>
            <a:ext cx="9379368" cy="1030605"/>
          </a:xfrm>
          <a:prstGeom prst="rect">
            <a:avLst/>
          </a:prstGeom>
        </p:spPr>
        <p:txBody>
          <a:bodyPr lIns="0" tIns="0" rIns="0" bIns="0" rtlCol="0" anchor="t">
            <a:spAutoFit/>
          </a:bodyPr>
          <a:lstStyle/>
          <a:p>
            <a:pPr>
              <a:lnSpc>
                <a:spcPts val="7200"/>
              </a:lnSpc>
            </a:pPr>
            <a:r>
              <a:rPr lang="en-US" sz="7200">
                <a:solidFill>
                  <a:srgbClr val="FFFFFF"/>
                </a:solidFill>
                <a:latin typeface="Poppins Medium"/>
              </a:rPr>
              <a:t>OBJECTIVES</a:t>
            </a:r>
          </a:p>
        </p:txBody>
      </p:sp>
      <p:sp>
        <p:nvSpPr>
          <p:cNvPr id="8" name="TextBox 8"/>
          <p:cNvSpPr txBox="1"/>
          <p:nvPr/>
        </p:nvSpPr>
        <p:spPr>
          <a:xfrm>
            <a:off x="9144000" y="5610225"/>
            <a:ext cx="4859227" cy="727709"/>
          </a:xfrm>
          <a:prstGeom prst="rect">
            <a:avLst/>
          </a:prstGeom>
        </p:spPr>
        <p:txBody>
          <a:bodyPr lIns="0" tIns="0" rIns="0" bIns="0" rtlCol="0" anchor="t">
            <a:spAutoFit/>
          </a:bodyPr>
          <a:lstStyle/>
          <a:p>
            <a:pPr>
              <a:lnSpc>
                <a:spcPts val="2940"/>
              </a:lnSpc>
            </a:pPr>
            <a:r>
              <a:rPr lang="en-US" sz="2100">
                <a:solidFill>
                  <a:srgbClr val="FFFFFF"/>
                </a:solidFill>
                <a:latin typeface="Montserrat"/>
              </a:rPr>
              <a:t>Objective is to encourage people to study Indian traditional dance</a:t>
            </a:r>
          </a:p>
        </p:txBody>
      </p:sp>
      <p:sp>
        <p:nvSpPr>
          <p:cNvPr id="9" name="TextBox 9"/>
          <p:cNvSpPr txBox="1"/>
          <p:nvPr/>
        </p:nvSpPr>
        <p:spPr>
          <a:xfrm>
            <a:off x="9153525" y="6461759"/>
            <a:ext cx="4849702" cy="727709"/>
          </a:xfrm>
          <a:prstGeom prst="rect">
            <a:avLst/>
          </a:prstGeom>
        </p:spPr>
        <p:txBody>
          <a:bodyPr lIns="0" tIns="0" rIns="0" bIns="0" rtlCol="0" anchor="t">
            <a:spAutoFit/>
          </a:bodyPr>
          <a:lstStyle/>
          <a:p>
            <a:pPr>
              <a:lnSpc>
                <a:spcPts val="2940"/>
              </a:lnSpc>
            </a:pPr>
            <a:r>
              <a:rPr lang="en-US" sz="2100">
                <a:solidFill>
                  <a:srgbClr val="FFFFFF"/>
                </a:solidFill>
                <a:latin typeface="Montserrat"/>
              </a:rPr>
              <a:t>Creating a free, flexible, and easy-to-access classical dance learning app.</a:t>
            </a:r>
          </a:p>
        </p:txBody>
      </p:sp>
      <p:sp>
        <p:nvSpPr>
          <p:cNvPr id="10" name="TextBox 10"/>
          <p:cNvSpPr txBox="1"/>
          <p:nvPr/>
        </p:nvSpPr>
        <p:spPr>
          <a:xfrm>
            <a:off x="9144000" y="7322819"/>
            <a:ext cx="4859227" cy="727709"/>
          </a:xfrm>
          <a:prstGeom prst="rect">
            <a:avLst/>
          </a:prstGeom>
        </p:spPr>
        <p:txBody>
          <a:bodyPr lIns="0" tIns="0" rIns="0" bIns="0" rtlCol="0" anchor="t">
            <a:spAutoFit/>
          </a:bodyPr>
          <a:lstStyle/>
          <a:p>
            <a:pPr>
              <a:lnSpc>
                <a:spcPts val="2940"/>
              </a:lnSpc>
            </a:pPr>
            <a:r>
              <a:rPr lang="en-US" sz="2100">
                <a:solidFill>
                  <a:srgbClr val="FFFFFF"/>
                </a:solidFill>
                <a:latin typeface="Montserrat"/>
              </a:rPr>
              <a:t>Objective is to encourage people to study Indian traditional dance</a:t>
            </a:r>
          </a:p>
        </p:txBody>
      </p:sp>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4520" y="898877"/>
            <a:ext cx="363545" cy="850849"/>
          </a:xfrm>
          <a:prstGeom prst="rect">
            <a:avLst/>
          </a:prstGeom>
        </p:spPr>
      </p:pic>
      <p:sp>
        <p:nvSpPr>
          <p:cNvPr id="12" name="TextBox 12"/>
          <p:cNvSpPr txBox="1"/>
          <p:nvPr/>
        </p:nvSpPr>
        <p:spPr>
          <a:xfrm>
            <a:off x="8154196" y="5795962"/>
            <a:ext cx="851109" cy="356234"/>
          </a:xfrm>
          <a:prstGeom prst="rect">
            <a:avLst/>
          </a:prstGeom>
        </p:spPr>
        <p:txBody>
          <a:bodyPr lIns="0" tIns="0" rIns="0" bIns="0" rtlCol="0" anchor="t">
            <a:spAutoFit/>
          </a:bodyPr>
          <a:lstStyle/>
          <a:p>
            <a:pPr>
              <a:lnSpc>
                <a:spcPts val="2940"/>
              </a:lnSpc>
            </a:pPr>
            <a:r>
              <a:rPr lang="en-US" sz="2100">
                <a:solidFill>
                  <a:srgbClr val="000000"/>
                </a:solidFill>
                <a:latin typeface="Montserrat Bold"/>
              </a:rPr>
              <a:t>01</a:t>
            </a:r>
          </a:p>
        </p:txBody>
      </p:sp>
      <p:sp>
        <p:nvSpPr>
          <p:cNvPr id="13" name="TextBox 13"/>
          <p:cNvSpPr txBox="1"/>
          <p:nvPr/>
        </p:nvSpPr>
        <p:spPr>
          <a:xfrm>
            <a:off x="8154196" y="6647497"/>
            <a:ext cx="851109" cy="356234"/>
          </a:xfrm>
          <a:prstGeom prst="rect">
            <a:avLst/>
          </a:prstGeom>
        </p:spPr>
        <p:txBody>
          <a:bodyPr lIns="0" tIns="0" rIns="0" bIns="0" rtlCol="0" anchor="t">
            <a:spAutoFit/>
          </a:bodyPr>
          <a:lstStyle/>
          <a:p>
            <a:pPr>
              <a:lnSpc>
                <a:spcPts val="2940"/>
              </a:lnSpc>
            </a:pPr>
            <a:r>
              <a:rPr lang="en-US" sz="2100">
                <a:solidFill>
                  <a:srgbClr val="000000"/>
                </a:solidFill>
                <a:latin typeface="Montserrat Bold"/>
              </a:rPr>
              <a:t>02</a:t>
            </a:r>
          </a:p>
        </p:txBody>
      </p:sp>
      <p:sp>
        <p:nvSpPr>
          <p:cNvPr id="14" name="TextBox 14"/>
          <p:cNvSpPr txBox="1"/>
          <p:nvPr/>
        </p:nvSpPr>
        <p:spPr>
          <a:xfrm>
            <a:off x="8144671" y="7508556"/>
            <a:ext cx="851109" cy="356234"/>
          </a:xfrm>
          <a:prstGeom prst="rect">
            <a:avLst/>
          </a:prstGeom>
        </p:spPr>
        <p:txBody>
          <a:bodyPr lIns="0" tIns="0" rIns="0" bIns="0" rtlCol="0" anchor="t">
            <a:spAutoFit/>
          </a:bodyPr>
          <a:lstStyle/>
          <a:p>
            <a:pPr>
              <a:lnSpc>
                <a:spcPts val="2940"/>
              </a:lnSpc>
            </a:pPr>
            <a:r>
              <a:rPr lang="en-US" sz="2100">
                <a:solidFill>
                  <a:srgbClr val="000000"/>
                </a:solidFill>
                <a:latin typeface="Montserrat Bold"/>
              </a:rPr>
              <a:t>03</a:t>
            </a:r>
          </a:p>
        </p:txBody>
      </p:sp>
      <p:sp>
        <p:nvSpPr>
          <p:cNvPr id="15" name="TextBox 15"/>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grpSp>
        <p:nvGrpSpPr>
          <p:cNvPr id="16" name="Group 16"/>
          <p:cNvGrpSpPr>
            <a:grpSpLocks noChangeAspect="1"/>
          </p:cNvGrpSpPr>
          <p:nvPr/>
        </p:nvGrpSpPr>
        <p:grpSpPr>
          <a:xfrm>
            <a:off x="124398" y="1457926"/>
            <a:ext cx="7371149" cy="7371149"/>
            <a:chOff x="0" y="0"/>
            <a:chExt cx="12700000" cy="12700000"/>
          </a:xfrm>
        </p:grpSpPr>
        <p:sp>
          <p:nvSpPr>
            <p:cNvPr id="17" name="Freeform 17"/>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8"/>
              <a:stretch>
                <a:fillRect l="-13232" t="-18706" r="-1140"/>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0" y="5897734"/>
            <a:ext cx="18288000" cy="4389266"/>
            <a:chOff x="0" y="0"/>
            <a:chExt cx="5053623" cy="1212910"/>
          </a:xfrm>
        </p:grpSpPr>
        <p:sp>
          <p:nvSpPr>
            <p:cNvPr id="3" name="Freeform 3"/>
            <p:cNvSpPr/>
            <p:nvPr/>
          </p:nvSpPr>
          <p:spPr>
            <a:xfrm>
              <a:off x="0" y="0"/>
              <a:ext cx="5053623" cy="1212910"/>
            </a:xfrm>
            <a:custGeom>
              <a:avLst/>
              <a:gdLst/>
              <a:ahLst/>
              <a:cxnLst/>
              <a:rect l="l" t="t" r="r" b="b"/>
              <a:pathLst>
                <a:path w="5053623" h="1212910">
                  <a:moveTo>
                    <a:pt x="0" y="0"/>
                  </a:moveTo>
                  <a:lnTo>
                    <a:pt x="5053623" y="0"/>
                  </a:lnTo>
                  <a:lnTo>
                    <a:pt x="5053623" y="1212910"/>
                  </a:lnTo>
                  <a:lnTo>
                    <a:pt x="0" y="1212910"/>
                  </a:lnTo>
                  <a:close/>
                </a:path>
              </a:pathLst>
            </a:custGeom>
            <a:solidFill>
              <a:srgbClr val="49373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5400000">
            <a:off x="2002412" y="7395732"/>
            <a:ext cx="697546" cy="695725"/>
            <a:chOff x="0" y="0"/>
            <a:chExt cx="5904028" cy="5888612"/>
          </a:xfrm>
        </p:grpSpPr>
        <p:sp>
          <p:nvSpPr>
            <p:cNvPr id="6" name="Freeform 6"/>
            <p:cNvSpPr/>
            <p:nvPr/>
          </p:nvSpPr>
          <p:spPr>
            <a:xfrm>
              <a:off x="0" y="0"/>
              <a:ext cx="5904028" cy="5888611"/>
            </a:xfrm>
            <a:custGeom>
              <a:avLst/>
              <a:gdLst/>
              <a:ahLst/>
              <a:cxnLst/>
              <a:rect l="l" t="t" r="r" b="b"/>
              <a:pathLst>
                <a:path w="5904028" h="5888611">
                  <a:moveTo>
                    <a:pt x="0" y="0"/>
                  </a:moveTo>
                  <a:lnTo>
                    <a:pt x="5904028" y="0"/>
                  </a:lnTo>
                  <a:lnTo>
                    <a:pt x="5904028" y="5888611"/>
                  </a:lnTo>
                  <a:lnTo>
                    <a:pt x="0" y="5888611"/>
                  </a:lnTo>
                  <a:close/>
                </a:path>
              </a:pathLst>
            </a:custGeom>
            <a:solidFill>
              <a:srgbClr val="FFFFFF"/>
            </a:solidFill>
          </p:spPr>
        </p:sp>
      </p:grpSp>
      <p:grpSp>
        <p:nvGrpSpPr>
          <p:cNvPr id="7" name="Group 7"/>
          <p:cNvGrpSpPr/>
          <p:nvPr/>
        </p:nvGrpSpPr>
        <p:grpSpPr>
          <a:xfrm rot="-5400000">
            <a:off x="10019166" y="7446918"/>
            <a:ext cx="697546" cy="695725"/>
            <a:chOff x="0" y="0"/>
            <a:chExt cx="5904028" cy="5888612"/>
          </a:xfrm>
        </p:grpSpPr>
        <p:sp>
          <p:nvSpPr>
            <p:cNvPr id="8" name="Freeform 8"/>
            <p:cNvSpPr/>
            <p:nvPr/>
          </p:nvSpPr>
          <p:spPr>
            <a:xfrm>
              <a:off x="0" y="0"/>
              <a:ext cx="5904028" cy="5888611"/>
            </a:xfrm>
            <a:custGeom>
              <a:avLst/>
              <a:gdLst/>
              <a:ahLst/>
              <a:cxnLst/>
              <a:rect l="l" t="t" r="r" b="b"/>
              <a:pathLst>
                <a:path w="5904028" h="5888611">
                  <a:moveTo>
                    <a:pt x="0" y="0"/>
                  </a:moveTo>
                  <a:lnTo>
                    <a:pt x="5904028" y="0"/>
                  </a:lnTo>
                  <a:lnTo>
                    <a:pt x="5904028" y="5888611"/>
                  </a:lnTo>
                  <a:lnTo>
                    <a:pt x="0" y="5888611"/>
                  </a:lnTo>
                  <a:close/>
                </a:path>
              </a:pathLst>
            </a:custGeom>
            <a:solidFill>
              <a:srgbClr val="FFFFFF"/>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45953" y="4218054"/>
            <a:ext cx="2585593" cy="215309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860436" y="4127781"/>
            <a:ext cx="3231194" cy="2333640"/>
          </a:xfrm>
          <a:prstGeom prst="rect">
            <a:avLst/>
          </a:prstGeom>
        </p:spPr>
      </p:pic>
      <p:sp>
        <p:nvSpPr>
          <p:cNvPr id="12" name="TextBox 12"/>
          <p:cNvSpPr txBox="1"/>
          <p:nvPr/>
        </p:nvSpPr>
        <p:spPr>
          <a:xfrm>
            <a:off x="2970512" y="7356721"/>
            <a:ext cx="5024724" cy="1099184"/>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Give someone instructions on how to perform dance steps at all levels, from beginner to advanced.</a:t>
            </a:r>
          </a:p>
        </p:txBody>
      </p:sp>
      <p:sp>
        <p:nvSpPr>
          <p:cNvPr id="13" name="TextBox 13"/>
          <p:cNvSpPr txBox="1"/>
          <p:nvPr/>
        </p:nvSpPr>
        <p:spPr>
          <a:xfrm>
            <a:off x="10987266" y="7407907"/>
            <a:ext cx="4977535" cy="1099184"/>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Address any errors that an individual makes when performing dance moves.</a:t>
            </a:r>
          </a:p>
        </p:txBody>
      </p:sp>
      <p:sp>
        <p:nvSpPr>
          <p:cNvPr id="14" name="TextBox 14"/>
          <p:cNvSpPr txBox="1"/>
          <p:nvPr/>
        </p:nvSpPr>
        <p:spPr>
          <a:xfrm>
            <a:off x="2003323" y="7600528"/>
            <a:ext cx="695725" cy="276606"/>
          </a:xfrm>
          <a:prstGeom prst="rect">
            <a:avLst/>
          </a:prstGeom>
        </p:spPr>
        <p:txBody>
          <a:bodyPr lIns="0" tIns="0" rIns="0" bIns="0" rtlCol="0" anchor="t">
            <a:spAutoFit/>
          </a:bodyPr>
          <a:lstStyle/>
          <a:p>
            <a:pPr algn="ctr">
              <a:lnSpc>
                <a:spcPts val="2232"/>
              </a:lnSpc>
            </a:pPr>
            <a:r>
              <a:rPr lang="en-US" sz="1800">
                <a:solidFill>
                  <a:srgbClr val="1D1D1D"/>
                </a:solidFill>
                <a:latin typeface="Montserrat"/>
              </a:rPr>
              <a:t>01</a:t>
            </a:r>
          </a:p>
        </p:txBody>
      </p:sp>
      <p:sp>
        <p:nvSpPr>
          <p:cNvPr id="15" name="TextBox 15"/>
          <p:cNvSpPr txBox="1"/>
          <p:nvPr/>
        </p:nvSpPr>
        <p:spPr>
          <a:xfrm>
            <a:off x="10020076" y="7651715"/>
            <a:ext cx="695725" cy="276606"/>
          </a:xfrm>
          <a:prstGeom prst="rect">
            <a:avLst/>
          </a:prstGeom>
        </p:spPr>
        <p:txBody>
          <a:bodyPr lIns="0" tIns="0" rIns="0" bIns="0" rtlCol="0" anchor="t">
            <a:spAutoFit/>
          </a:bodyPr>
          <a:lstStyle/>
          <a:p>
            <a:pPr algn="ctr">
              <a:lnSpc>
                <a:spcPts val="2232"/>
              </a:lnSpc>
            </a:pPr>
            <a:r>
              <a:rPr lang="en-US" sz="1800">
                <a:solidFill>
                  <a:srgbClr val="1D1D1D"/>
                </a:solidFill>
                <a:latin typeface="Montserrat"/>
              </a:rPr>
              <a:t>02</a:t>
            </a:r>
          </a:p>
        </p:txBody>
      </p:sp>
      <p:sp>
        <p:nvSpPr>
          <p:cNvPr id="16" name="TextBox 16"/>
          <p:cNvSpPr txBox="1"/>
          <p:nvPr/>
        </p:nvSpPr>
        <p:spPr>
          <a:xfrm>
            <a:off x="3435409" y="1911999"/>
            <a:ext cx="11417181" cy="1030605"/>
          </a:xfrm>
          <a:prstGeom prst="rect">
            <a:avLst/>
          </a:prstGeom>
        </p:spPr>
        <p:txBody>
          <a:bodyPr lIns="0" tIns="0" rIns="0" bIns="0" rtlCol="0" anchor="t">
            <a:spAutoFit/>
          </a:bodyPr>
          <a:lstStyle/>
          <a:p>
            <a:pPr algn="ctr">
              <a:lnSpc>
                <a:spcPts val="7200"/>
              </a:lnSpc>
            </a:pPr>
            <a:r>
              <a:rPr lang="en-US" sz="7200">
                <a:solidFill>
                  <a:srgbClr val="FFFFFF"/>
                </a:solidFill>
                <a:latin typeface="Poppins Medium"/>
              </a:rPr>
              <a:t>SCOPE OF THE PROJECT</a:t>
            </a:r>
          </a:p>
        </p:txBody>
      </p:sp>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6864581" y="0"/>
            <a:ext cx="1255429" cy="1749727"/>
          </a:xfrm>
          <a:prstGeom prst="rect">
            <a:avLst/>
          </a:prstGeom>
        </p:spPr>
      </p:pic>
      <p:pic>
        <p:nvPicPr>
          <p:cNvPr id="18" name="Picture 1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34520" y="898877"/>
            <a:ext cx="363545" cy="850849"/>
          </a:xfrm>
          <a:prstGeom prst="rect">
            <a:avLst/>
          </a:prstGeom>
        </p:spPr>
      </p:pic>
      <p:sp>
        <p:nvSpPr>
          <p:cNvPr id="19" name="TextBox 19"/>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18046305" y="1249048"/>
            <a:ext cx="241695" cy="7788904"/>
            <a:chOff x="0" y="0"/>
            <a:chExt cx="50488" cy="1627027"/>
          </a:xfrm>
        </p:grpSpPr>
        <p:sp>
          <p:nvSpPr>
            <p:cNvPr id="3" name="Freeform 3"/>
            <p:cNvSpPr/>
            <p:nvPr/>
          </p:nvSpPr>
          <p:spPr>
            <a:xfrm>
              <a:off x="0" y="0"/>
              <a:ext cx="50488" cy="1627027"/>
            </a:xfrm>
            <a:custGeom>
              <a:avLst/>
              <a:gdLst/>
              <a:ahLst/>
              <a:cxnLst/>
              <a:rect l="l" t="t" r="r" b="b"/>
              <a:pathLst>
                <a:path w="50488" h="1627027">
                  <a:moveTo>
                    <a:pt x="0" y="0"/>
                  </a:moveTo>
                  <a:lnTo>
                    <a:pt x="50488" y="0"/>
                  </a:lnTo>
                  <a:lnTo>
                    <a:pt x="50488" y="1627027"/>
                  </a:lnTo>
                  <a:lnTo>
                    <a:pt x="0" y="1627027"/>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9872" y="1028700"/>
            <a:ext cx="363545" cy="850849"/>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pic>
        <p:nvPicPr>
          <p:cNvPr id="8" name="Picture 8"/>
          <p:cNvPicPr>
            <a:picLocks noChangeAspect="1"/>
          </p:cNvPicPr>
          <p:nvPr/>
        </p:nvPicPr>
        <p:blipFill>
          <a:blip r:embed="rId8"/>
          <a:srcRect t="26414" r="36477" b="24693"/>
          <a:stretch>
            <a:fillRect/>
          </a:stretch>
        </p:blipFill>
        <p:spPr>
          <a:xfrm>
            <a:off x="7259268" y="1249048"/>
            <a:ext cx="9605313" cy="7393000"/>
          </a:xfrm>
          <a:prstGeom prst="rect">
            <a:avLst/>
          </a:prstGeom>
        </p:spPr>
      </p:pic>
      <p:pic>
        <p:nvPicPr>
          <p:cNvPr id="9" name="Picture 9"/>
          <p:cNvPicPr>
            <a:picLocks noChangeAspect="1"/>
          </p:cNvPicPr>
          <p:nvPr/>
        </p:nvPicPr>
        <p:blipFill>
          <a:blip r:embed="rId9"/>
          <a:srcRect/>
          <a:stretch>
            <a:fillRect/>
          </a:stretch>
        </p:blipFill>
        <p:spPr>
          <a:xfrm>
            <a:off x="7366678" y="1539992"/>
            <a:ext cx="9368812" cy="6884162"/>
          </a:xfrm>
          <a:prstGeom prst="rect">
            <a:avLst/>
          </a:prstGeom>
        </p:spPr>
      </p:pic>
      <p:sp>
        <p:nvSpPr>
          <p:cNvPr id="10" name="TextBox 10"/>
          <p:cNvSpPr txBox="1"/>
          <p:nvPr/>
        </p:nvSpPr>
        <p:spPr>
          <a:xfrm>
            <a:off x="869872" y="2208102"/>
            <a:ext cx="6389396" cy="1628776"/>
          </a:xfrm>
          <a:prstGeom prst="rect">
            <a:avLst/>
          </a:prstGeom>
        </p:spPr>
        <p:txBody>
          <a:bodyPr lIns="0" tIns="0" rIns="0" bIns="0" rtlCol="0" anchor="t">
            <a:spAutoFit/>
          </a:bodyPr>
          <a:lstStyle/>
          <a:p>
            <a:pPr>
              <a:lnSpc>
                <a:spcPts val="6000"/>
              </a:lnSpc>
            </a:pPr>
            <a:r>
              <a:rPr lang="en-US" sz="6000">
                <a:solidFill>
                  <a:srgbClr val="FFFFFF"/>
                </a:solidFill>
                <a:latin typeface="Poppins Medium"/>
              </a:rPr>
              <a:t>ARCHITECTURAL</a:t>
            </a:r>
          </a:p>
          <a:p>
            <a:pPr>
              <a:lnSpc>
                <a:spcPts val="6000"/>
              </a:lnSpc>
            </a:pPr>
            <a:r>
              <a:rPr lang="en-US" sz="6000">
                <a:solidFill>
                  <a:srgbClr val="FFFFFF"/>
                </a:solidFill>
                <a:latin typeface="Poppins Medium"/>
              </a:rPr>
              <a:t>DIAGRAM</a:t>
            </a:r>
          </a:p>
        </p:txBody>
      </p:sp>
      <p:sp>
        <p:nvSpPr>
          <p:cNvPr id="11" name="TextBox 11"/>
          <p:cNvSpPr txBox="1"/>
          <p:nvPr/>
        </p:nvSpPr>
        <p:spPr>
          <a:xfrm>
            <a:off x="1343980" y="1232053"/>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18046305" y="1249048"/>
            <a:ext cx="241695" cy="7788904"/>
            <a:chOff x="0" y="0"/>
            <a:chExt cx="50488" cy="1627027"/>
          </a:xfrm>
        </p:grpSpPr>
        <p:sp>
          <p:nvSpPr>
            <p:cNvPr id="3" name="Freeform 3"/>
            <p:cNvSpPr/>
            <p:nvPr/>
          </p:nvSpPr>
          <p:spPr>
            <a:xfrm>
              <a:off x="0" y="0"/>
              <a:ext cx="50488" cy="1627027"/>
            </a:xfrm>
            <a:custGeom>
              <a:avLst/>
              <a:gdLst/>
              <a:ahLst/>
              <a:cxnLst/>
              <a:rect l="l" t="t" r="r" b="b"/>
              <a:pathLst>
                <a:path w="50488" h="1627027">
                  <a:moveTo>
                    <a:pt x="0" y="0"/>
                  </a:moveTo>
                  <a:lnTo>
                    <a:pt x="50488" y="0"/>
                  </a:lnTo>
                  <a:lnTo>
                    <a:pt x="50488" y="1627027"/>
                  </a:lnTo>
                  <a:lnTo>
                    <a:pt x="0" y="1627027"/>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57629" y="823623"/>
            <a:ext cx="363545" cy="850849"/>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pic>
        <p:nvPicPr>
          <p:cNvPr id="8" name="Picture 8"/>
          <p:cNvPicPr>
            <a:picLocks noChangeAspect="1"/>
          </p:cNvPicPr>
          <p:nvPr/>
        </p:nvPicPr>
        <p:blipFill>
          <a:blip r:embed="rId8"/>
          <a:srcRect r="45196"/>
          <a:stretch>
            <a:fillRect/>
          </a:stretch>
        </p:blipFill>
        <p:spPr>
          <a:xfrm>
            <a:off x="3147270" y="1028700"/>
            <a:ext cx="4510147" cy="8229600"/>
          </a:xfrm>
          <a:prstGeom prst="rect">
            <a:avLst/>
          </a:prstGeom>
        </p:spPr>
      </p:pic>
      <p:sp>
        <p:nvSpPr>
          <p:cNvPr id="9" name="TextBox 9"/>
          <p:cNvSpPr txBox="1"/>
          <p:nvPr/>
        </p:nvSpPr>
        <p:spPr>
          <a:xfrm>
            <a:off x="10529914" y="4359253"/>
            <a:ext cx="6729386" cy="3324986"/>
          </a:xfrm>
          <a:prstGeom prst="rect">
            <a:avLst/>
          </a:prstGeom>
        </p:spPr>
        <p:txBody>
          <a:bodyPr lIns="0" tIns="0" rIns="0" bIns="0" rtlCol="0" anchor="t">
            <a:spAutoFit/>
          </a:bodyPr>
          <a:lstStyle/>
          <a:p>
            <a:pPr marL="453395" lvl="1" indent="-226697">
              <a:lnSpc>
                <a:spcPts val="3339"/>
              </a:lnSpc>
              <a:buFont typeface="Arial"/>
              <a:buChar char="•"/>
            </a:pPr>
            <a:r>
              <a:rPr lang="en-US" sz="2100" spc="98">
                <a:solidFill>
                  <a:srgbClr val="FFFFFF"/>
                </a:solidFill>
                <a:latin typeface="Montserrat"/>
              </a:rPr>
              <a:t>MediaPipe is a framework that is used to build machine learning pipelines to process time-series data like audio, video, etc. </a:t>
            </a:r>
          </a:p>
          <a:p>
            <a:pPr marL="453395" lvl="1" indent="-226697">
              <a:lnSpc>
                <a:spcPts val="3339"/>
              </a:lnSpc>
              <a:buFont typeface="Arial"/>
              <a:buChar char="•"/>
            </a:pPr>
            <a:r>
              <a:rPr lang="en-US" sz="2100" spc="98">
                <a:solidFill>
                  <a:srgbClr val="FFFFFF"/>
                </a:solidFill>
                <a:latin typeface="Montserrat"/>
              </a:rPr>
              <a:t>It is a cross-platform framework that works on Android, Desktop/Server, iOS and embedded devices like Raspberry Pi and Jetson Nano. </a:t>
            </a:r>
          </a:p>
        </p:txBody>
      </p:sp>
      <p:sp>
        <p:nvSpPr>
          <p:cNvPr id="10" name="TextBox 10"/>
          <p:cNvSpPr txBox="1"/>
          <p:nvPr/>
        </p:nvSpPr>
        <p:spPr>
          <a:xfrm>
            <a:off x="10551755" y="1924378"/>
            <a:ext cx="6389396" cy="1628776"/>
          </a:xfrm>
          <a:prstGeom prst="rect">
            <a:avLst/>
          </a:prstGeom>
        </p:spPr>
        <p:txBody>
          <a:bodyPr lIns="0" tIns="0" rIns="0" bIns="0" rtlCol="0" anchor="t">
            <a:spAutoFit/>
          </a:bodyPr>
          <a:lstStyle/>
          <a:p>
            <a:pPr>
              <a:lnSpc>
                <a:spcPts val="6000"/>
              </a:lnSpc>
            </a:pPr>
            <a:r>
              <a:rPr lang="en-US" sz="6000">
                <a:solidFill>
                  <a:srgbClr val="FFFFFF"/>
                </a:solidFill>
                <a:latin typeface="Poppins Medium"/>
              </a:rPr>
              <a:t>PROPOSED</a:t>
            </a:r>
          </a:p>
          <a:p>
            <a:pPr>
              <a:lnSpc>
                <a:spcPts val="6000"/>
              </a:lnSpc>
            </a:pPr>
            <a:r>
              <a:rPr lang="en-US" sz="6000">
                <a:solidFill>
                  <a:srgbClr val="FFFFFF"/>
                </a:solidFill>
                <a:latin typeface="Poppins Medium"/>
              </a:rPr>
              <a:t>METHODOLOGY</a:t>
            </a:r>
          </a:p>
        </p:txBody>
      </p:sp>
      <p:sp>
        <p:nvSpPr>
          <p:cNvPr id="11" name="TextBox 11"/>
          <p:cNvSpPr txBox="1"/>
          <p:nvPr/>
        </p:nvSpPr>
        <p:spPr>
          <a:xfrm>
            <a:off x="10831737" y="1026976"/>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pic>
        <p:nvPicPr>
          <p:cNvPr id="12" name="Picture 12"/>
          <p:cNvPicPr>
            <a:picLocks noChangeAspect="1"/>
          </p:cNvPicPr>
          <p:nvPr/>
        </p:nvPicPr>
        <p:blipFill>
          <a:blip r:embed="rId9"/>
          <a:srcRect/>
          <a:stretch>
            <a:fillRect/>
          </a:stretch>
        </p:blipFill>
        <p:spPr>
          <a:xfrm>
            <a:off x="3343034" y="1286788"/>
            <a:ext cx="4118619" cy="77134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1628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DATASET</a:t>
            </a:r>
          </a:p>
          <a:p>
            <a:pPr algn="ctr">
              <a:lnSpc>
                <a:spcPts val="6000"/>
              </a:lnSpc>
            </a:pPr>
            <a:endParaRPr lang="en-US" sz="6000">
              <a:solidFill>
                <a:srgbClr val="FFFFFF"/>
              </a:solidFill>
              <a:latin typeface="Poppins Medium"/>
            </a:endParaRP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grpSp>
        <p:nvGrpSpPr>
          <p:cNvPr id="6" name="Group 6"/>
          <p:cNvGrpSpPr/>
          <p:nvPr/>
        </p:nvGrpSpPr>
        <p:grpSpPr>
          <a:xfrm>
            <a:off x="1416292" y="3022505"/>
            <a:ext cx="15448288" cy="6676765"/>
            <a:chOff x="0" y="0"/>
            <a:chExt cx="20597718" cy="8902353"/>
          </a:xfrm>
        </p:grpSpPr>
        <p:pic>
          <p:nvPicPr>
            <p:cNvPr id="7" name="Picture 7"/>
            <p:cNvPicPr>
              <a:picLocks noChangeAspect="1"/>
            </p:cNvPicPr>
            <p:nvPr/>
          </p:nvPicPr>
          <p:blipFill>
            <a:blip r:embed="rId8"/>
            <a:srcRect l="2272" r="2272"/>
            <a:stretch>
              <a:fillRect/>
            </a:stretch>
          </p:blipFill>
          <p:spPr>
            <a:xfrm>
              <a:off x="0" y="0"/>
              <a:ext cx="20597718" cy="8902353"/>
            </a:xfrm>
            <a:prstGeom prst="rect">
              <a:avLst/>
            </a:prstGeom>
          </p:spPr>
        </p:pic>
      </p:grpSp>
      <p:sp>
        <p:nvSpPr>
          <p:cNvPr id="8" name="TextBox 8"/>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889" y="7684239"/>
            <a:ext cx="1448589" cy="229934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4520" y="898877"/>
            <a:ext cx="363545" cy="850849"/>
          </a:xfrm>
          <a:prstGeom prst="rect">
            <a:avLst/>
          </a:prstGeom>
        </p:spPr>
      </p:pic>
      <p:sp>
        <p:nvSpPr>
          <p:cNvPr id="4" name="TextBox 4"/>
          <p:cNvSpPr txBox="1"/>
          <p:nvPr/>
        </p:nvSpPr>
        <p:spPr>
          <a:xfrm>
            <a:off x="3435409" y="2031522"/>
            <a:ext cx="11417181" cy="1628776"/>
          </a:xfrm>
          <a:prstGeom prst="rect">
            <a:avLst/>
          </a:prstGeom>
        </p:spPr>
        <p:txBody>
          <a:bodyPr lIns="0" tIns="0" rIns="0" bIns="0" rtlCol="0" anchor="t">
            <a:spAutoFit/>
          </a:bodyPr>
          <a:lstStyle/>
          <a:p>
            <a:pPr algn="ctr">
              <a:lnSpc>
                <a:spcPts val="6000"/>
              </a:lnSpc>
            </a:pPr>
            <a:r>
              <a:rPr lang="en-US" sz="6000">
                <a:solidFill>
                  <a:srgbClr val="FFFFFF"/>
                </a:solidFill>
                <a:latin typeface="Poppins Medium"/>
              </a:rPr>
              <a:t>IMPLEMENTATION:</a:t>
            </a:r>
          </a:p>
          <a:p>
            <a:pPr algn="ctr">
              <a:lnSpc>
                <a:spcPts val="6000"/>
              </a:lnSpc>
            </a:pPr>
            <a:endParaRPr lang="en-US" sz="6000">
              <a:solidFill>
                <a:srgbClr val="FFFFFF"/>
              </a:solidFill>
              <a:latin typeface="Poppins Medium"/>
            </a:endParaRP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6864581" y="0"/>
            <a:ext cx="1255429" cy="1749727"/>
          </a:xfrm>
          <a:prstGeom prst="rect">
            <a:avLst/>
          </a:prstGeom>
        </p:spPr>
      </p:pic>
      <p:grpSp>
        <p:nvGrpSpPr>
          <p:cNvPr id="6" name="Group 6"/>
          <p:cNvGrpSpPr/>
          <p:nvPr/>
        </p:nvGrpSpPr>
        <p:grpSpPr>
          <a:xfrm>
            <a:off x="1105999" y="3268566"/>
            <a:ext cx="16076003" cy="5565347"/>
            <a:chOff x="0" y="0"/>
            <a:chExt cx="21434670" cy="7420462"/>
          </a:xfrm>
        </p:grpSpPr>
        <p:pic>
          <p:nvPicPr>
            <p:cNvPr id="7" name="Picture 7"/>
            <p:cNvPicPr>
              <a:picLocks noChangeAspect="1"/>
            </p:cNvPicPr>
            <p:nvPr/>
          </p:nvPicPr>
          <p:blipFill>
            <a:blip r:embed="rId8"/>
            <a:srcRect t="1415" b="1415"/>
            <a:stretch>
              <a:fillRect/>
            </a:stretch>
          </p:blipFill>
          <p:spPr>
            <a:xfrm>
              <a:off x="0" y="0"/>
              <a:ext cx="21434670" cy="7420462"/>
            </a:xfrm>
            <a:prstGeom prst="rect">
              <a:avLst/>
            </a:prstGeom>
          </p:spPr>
        </p:pic>
      </p:grpSp>
      <p:sp>
        <p:nvSpPr>
          <p:cNvPr id="8" name="TextBox 8"/>
          <p:cNvSpPr txBox="1"/>
          <p:nvPr/>
        </p:nvSpPr>
        <p:spPr>
          <a:xfrm>
            <a:off x="1708628" y="1102230"/>
            <a:ext cx="4202689"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House of Natwari Nritya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1126</Words>
  <Application>Microsoft Office PowerPoint</Application>
  <PresentationFormat>Custom</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Poppins Medium</vt:lpstr>
      <vt:lpstr>Poppins</vt:lpstr>
      <vt:lpstr>Montserrat</vt:lpstr>
      <vt:lpstr>Montserrat Bold</vt:lpstr>
      <vt:lpstr>Arial</vt:lpstr>
      <vt:lpstr>Montserrat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BE_Project</dc:title>
  <dc:creator>Khushi Nitin Chavan</dc:creator>
  <cp:lastModifiedBy>Khushi Chavan</cp:lastModifiedBy>
  <cp:revision>4</cp:revision>
  <dcterms:created xsi:type="dcterms:W3CDTF">2006-08-16T00:00:00Z</dcterms:created>
  <dcterms:modified xsi:type="dcterms:W3CDTF">2023-05-11T18:09:04Z</dcterms:modified>
  <dc:identifier>DAFRzQgggSg</dc:identifier>
</cp:coreProperties>
</file>